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58" r:id="rId2"/>
    <p:sldId id="382" r:id="rId3"/>
    <p:sldId id="383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467" r:id="rId19"/>
    <p:sldId id="401" r:id="rId20"/>
    <p:sldId id="402" r:id="rId21"/>
    <p:sldId id="403" r:id="rId22"/>
    <p:sldId id="465" r:id="rId23"/>
    <p:sldId id="408" r:id="rId24"/>
    <p:sldId id="409" r:id="rId25"/>
    <p:sldId id="410" r:id="rId26"/>
    <p:sldId id="411" r:id="rId27"/>
    <p:sldId id="414" r:id="rId28"/>
    <p:sldId id="415" r:id="rId29"/>
    <p:sldId id="416" r:id="rId30"/>
    <p:sldId id="417" r:id="rId31"/>
    <p:sldId id="41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8AD"/>
    <a:srgbClr val="FF0701"/>
    <a:srgbClr val="336DCB"/>
    <a:srgbClr val="2D7FD1"/>
    <a:srgbClr val="356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66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0984B-A03C-4B0D-BFB1-C97DB38315D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Unit-2: Image Enhancement in Spatial Domain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CDAFE-40D6-4BCC-9B37-14EA699C4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35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8A9FF-1657-48C9-8423-2B8DB00E072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Unit-2: Image Enhancement in Spatial Domain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B422E-CB49-4F45-B37A-B37AF2361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6400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B422E-CB49-4F45-B37A-B37AF2361191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268F9CB-1D2D-4CC8-AC33-70C11D33E14B}" type="datetime1">
              <a:rPr lang="en-US" smtClean="0"/>
              <a:t>9/21/2022</a:t>
            </a:fld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4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B422E-CB49-4F45-B37A-B37AF2361191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FBD4D6E-FE7D-4167-8DC7-65F602CB246A}" type="datetime1">
              <a:rPr lang="en-US" smtClean="0"/>
              <a:t>9/21/2022</a:t>
            </a:fld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4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2523-46C1-4763-8323-D50611096C62}" type="datetime1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9F99-478B-4CE1-9A64-42ACC7E47FB7}" type="datetime1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B1AC-68F4-4DE4-BEF5-AF0B2B6AFB89}" type="datetime1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5EBC-9913-4C55-AE5D-2A9CA8CFCDF4}" type="datetime1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C968-198A-4BA3-8E5C-A65666815C49}" type="datetime1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1BF23-6AC4-4F97-A5CD-227D308ED143}" type="datetime1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CCA0-9D60-4824-BC9E-BB922E64F7C8}" type="datetime1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5BCCD-82E7-4B8F-AEB0-647E1DEDB0C7}" type="datetime1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AAA6-7E7D-4281-9E2D-F96E87A20172}" type="datetime1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4B66-E696-44F4-9FB8-8C5E5E633602}" type="datetime1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4802-7D05-4CAE-B365-34DBA02539D4}" type="datetime1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6EA1C70-2D00-4A45-8259-DB8FB5D3D1AC}" type="datetime1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9.png"/><Relationship Id="rId4" Type="http://schemas.openxmlformats.org/officeDocument/2006/relationships/image" Target="../media/image3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8119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1338AD"/>
                </a:solidFill>
                <a:latin typeface="+mn-lt"/>
              </a:rPr>
              <a:t>    </a:t>
            </a:r>
            <a:r>
              <a:rPr lang="en-US" sz="3600" b="1" dirty="0">
                <a:solidFill>
                  <a:srgbClr val="1338AD"/>
                </a:solidFill>
                <a:latin typeface="+mn-lt"/>
              </a:rPr>
              <a:t>Digital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581400"/>
            <a:ext cx="8001000" cy="2590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 </a:t>
            </a:r>
            <a:r>
              <a:rPr lang="en-US" sz="3200" b="1" dirty="0">
                <a:solidFill>
                  <a:schemeClr val="tx1"/>
                </a:solidFill>
                <a:latin typeface="Franklin Gothic Book" pitchFamily="34" charset="0"/>
              </a:rPr>
              <a:t>Unit-2: Image Enhancement in Spatial Domain</a:t>
            </a:r>
          </a:p>
          <a:p>
            <a:r>
              <a:rPr lang="en-US" sz="2800" dirty="0">
                <a:solidFill>
                  <a:srgbClr val="E83855"/>
                </a:solidFill>
              </a:rPr>
              <a:t>			          </a:t>
            </a:r>
            <a:endParaRPr lang="en-US" b="1" dirty="0">
              <a:solidFill>
                <a:srgbClr val="E83855"/>
              </a:solidFill>
            </a:endParaRPr>
          </a:p>
          <a:p>
            <a:r>
              <a:rPr lang="en-US" b="1" dirty="0">
                <a:solidFill>
                  <a:srgbClr val="E83855"/>
                </a:solidFill>
              </a:rPr>
              <a:t>	                   </a:t>
            </a:r>
            <a:r>
              <a:rPr lang="en-US" sz="2800" b="1" dirty="0">
                <a:solidFill>
                  <a:srgbClr val="D12705"/>
                </a:solidFill>
              </a:rPr>
              <a:t>Dr. Piyush Joshi</a:t>
            </a:r>
          </a:p>
          <a:p>
            <a:endParaRPr lang="en-US" sz="2000" b="1" dirty="0">
              <a:solidFill>
                <a:srgbClr val="D12705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           	</a:t>
            </a:r>
            <a:r>
              <a:rPr lang="en-US" b="1" dirty="0">
                <a:solidFill>
                  <a:srgbClr val="0070C0"/>
                </a:solidFill>
              </a:rPr>
              <a:t>    Indian Institute of Information Technology</a:t>
            </a:r>
          </a:p>
          <a:p>
            <a:r>
              <a:rPr lang="en-US" b="1" dirty="0">
                <a:solidFill>
                  <a:srgbClr val="0070C0"/>
                </a:solidFill>
              </a:rPr>
              <a:t>                     	       Sri City, Andhra Pradesh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33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6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Basic Intensity Transformation Functions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68658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Example: </a:t>
            </a:r>
            <a:r>
              <a:rPr lang="en-US" sz="2400" dirty="0">
                <a:solidFill>
                  <a:srgbClr val="1338AD"/>
                </a:solidFill>
              </a:rPr>
              <a:t>Log Transformations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6" y="2621280"/>
            <a:ext cx="7005434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794318"/>
            <a:ext cx="1630362" cy="233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4535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Basic Intensity Transformation Functions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38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338AD"/>
                </a:solidFill>
              </a:rPr>
              <a:t>Power-Law (Gamma) Transformations</a:t>
            </a:r>
            <a:endParaRPr lang="en-US" sz="2400" i="1" dirty="0">
              <a:solidFill>
                <a:srgbClr val="1338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charset="0"/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49" y="2362200"/>
            <a:ext cx="4643851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84" y="2514600"/>
            <a:ext cx="2260516" cy="28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57293" y="1752600"/>
                <a:ext cx="1833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  <m:sSup>
                        <m:sSup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293" y="1752600"/>
                <a:ext cx="1833707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251490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Basic Intensity Transformation Functions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469648"/>
            <a:ext cx="8229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Example: </a:t>
            </a:r>
            <a:r>
              <a:rPr lang="en-US" sz="2400" dirty="0">
                <a:solidFill>
                  <a:srgbClr val="1338AD"/>
                </a:solidFill>
              </a:rPr>
              <a:t>Gamma Transformations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charset="0"/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10" y="2392680"/>
            <a:ext cx="4170990" cy="438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07920"/>
            <a:ext cx="2116966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341586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Basic Intensity Transformation Functions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8229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More Example: </a:t>
            </a:r>
            <a:r>
              <a:rPr lang="en-US" sz="2400" dirty="0">
                <a:solidFill>
                  <a:srgbClr val="1338AD"/>
                </a:solidFill>
              </a:rPr>
              <a:t>Gamma Transformations</a:t>
            </a:r>
          </a:p>
          <a:p>
            <a:pPr>
              <a:buFont typeface="Arial" charset="0"/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10" y="1828800"/>
            <a:ext cx="3653390" cy="475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828800"/>
            <a:ext cx="148494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299360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Basic Intensity Transformation Functions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More Example: </a:t>
            </a:r>
            <a:r>
              <a:rPr lang="en-US" sz="2400" dirty="0">
                <a:solidFill>
                  <a:srgbClr val="1338AD"/>
                </a:solidFill>
              </a:rPr>
              <a:t>Gamma Transformations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44" y="1965960"/>
            <a:ext cx="4688456" cy="46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057400"/>
            <a:ext cx="1897063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379169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Piecewise-Linear Transformations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2400" b="1" dirty="0">
                <a:solidFill>
                  <a:srgbClr val="1338AD"/>
                </a:solidFill>
              </a:rPr>
              <a:t>Contrast Stretching</a:t>
            </a:r>
          </a:p>
          <a:p>
            <a:pPr>
              <a:buFont typeface="Arial" pitchFamily="34" charset="0"/>
              <a:buNone/>
            </a:pPr>
            <a:r>
              <a:rPr lang="en-US" sz="2400" b="1" dirty="0">
                <a:solidFill>
                  <a:srgbClr val="1338AD"/>
                </a:solidFill>
              </a:rPr>
              <a:t>      </a:t>
            </a:r>
            <a:r>
              <a:rPr lang="en-US" sz="2400" dirty="0"/>
              <a:t>Expands the range of intensity levels in an image so</a:t>
            </a:r>
          </a:p>
          <a:p>
            <a:pPr>
              <a:buFont typeface="Arial" pitchFamily="34" charset="0"/>
              <a:buNone/>
            </a:pPr>
            <a:r>
              <a:rPr lang="en-US" sz="2400" dirty="0"/>
              <a:t>      that it spans the full intensity range of the recording</a:t>
            </a:r>
          </a:p>
          <a:p>
            <a:pPr>
              <a:buFont typeface="Arial" pitchFamily="34" charset="0"/>
              <a:buNone/>
            </a:pPr>
            <a:r>
              <a:rPr lang="en-US" sz="2400" dirty="0"/>
              <a:t>      medium or display device.</a:t>
            </a:r>
          </a:p>
          <a:p>
            <a:pPr>
              <a:buFont typeface="Arial" pitchFamily="34" charset="0"/>
              <a:buNone/>
            </a:pPr>
            <a:endParaRPr lang="en-US" sz="24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rgbClr val="1338AD"/>
                </a:solidFill>
              </a:rPr>
              <a:t> </a:t>
            </a:r>
            <a:r>
              <a:rPr lang="en-US" sz="2400" b="1" dirty="0">
                <a:solidFill>
                  <a:srgbClr val="1338AD"/>
                </a:solidFill>
              </a:rPr>
              <a:t>Intensity-level Slicing</a:t>
            </a:r>
          </a:p>
          <a:p>
            <a:r>
              <a:rPr lang="en-US" sz="2400" b="1" dirty="0">
                <a:solidFill>
                  <a:srgbClr val="1338AD"/>
                </a:solidFill>
              </a:rPr>
              <a:t>     </a:t>
            </a:r>
            <a:r>
              <a:rPr lang="en-US" sz="2400" dirty="0"/>
              <a:t>Highlighting a specific range of intensities in an image</a:t>
            </a:r>
          </a:p>
          <a:p>
            <a:r>
              <a:rPr lang="en-US" sz="2400" dirty="0"/>
              <a:t>     often is of interest.</a:t>
            </a:r>
          </a:p>
          <a:p>
            <a:endParaRPr lang="en-US" sz="2400" b="1" dirty="0">
              <a:solidFill>
                <a:srgbClr val="1338AD"/>
              </a:solidFill>
            </a:endParaRPr>
          </a:p>
          <a:p>
            <a:endParaRPr lang="en-US" sz="2400" dirty="0">
              <a:solidFill>
                <a:srgbClr val="1338AD"/>
              </a:solidFill>
            </a:endParaRPr>
          </a:p>
          <a:p>
            <a:endParaRPr lang="en-US" sz="2400" dirty="0"/>
          </a:p>
          <a:p>
            <a:r>
              <a:rPr lang="en-US" sz="2400" b="1" dirty="0">
                <a:solidFill>
                  <a:srgbClr val="1338AD"/>
                </a:solidFill>
              </a:rPr>
              <a:t>	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48099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Piecewise-Linear Transformations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022" y="1828800"/>
            <a:ext cx="4609378" cy="4572000"/>
          </a:xfrm>
          <a:prstGeom prst="rect">
            <a:avLst/>
          </a:prstGeom>
          <a:noFill/>
          <a:ln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8800"/>
            <a:ext cx="169309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352411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3" y="2834640"/>
            <a:ext cx="7215147" cy="402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793" y="381000"/>
            <a:ext cx="6938807" cy="2377440"/>
          </a:xfrm>
          <a:prstGeom prst="rect">
            <a:avLst/>
          </a:prstGeom>
          <a:noFill/>
          <a:ln/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32047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9A9C-BAC8-4F48-00ED-9F7A3E0E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D727E-91F5-E1E8-D5D8-7F3A97EB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67C49-69CF-83BD-CD18-225AD864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3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Processing</a:t>
            </a:r>
            <a:r>
              <a:rPr lang="en-US" sz="2400" b="1" dirty="0">
                <a:solidFill>
                  <a:srgbClr val="1338AD"/>
                </a:solidFill>
              </a:rPr>
              <a:t>	</a:t>
            </a:r>
          </a:p>
          <a:p>
            <a:endParaRPr lang="en-US" sz="2400" b="1" dirty="0">
              <a:solidFill>
                <a:srgbClr val="1338AD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1" dirty="0">
                <a:latin typeface="Baskerville Old Face" pitchFamily="18" charset="0"/>
              </a:rPr>
              <a:t>Histogram Equalization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800" b="1" dirty="0">
              <a:latin typeface="Baskerville Old Face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1" dirty="0">
                <a:latin typeface="Baskerville Old Face" pitchFamily="18" charset="0"/>
              </a:rPr>
              <a:t>Histogram Matching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800" b="1" dirty="0">
              <a:latin typeface="Baskerville Old Face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1" dirty="0">
                <a:latin typeface="Baskerville Old Face" pitchFamily="18" charset="0"/>
              </a:rPr>
              <a:t>Local Histogram Processing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800" b="1" dirty="0">
              <a:latin typeface="Baskerville Old Face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1" dirty="0">
                <a:latin typeface="Baskerville Old Face" pitchFamily="18" charset="0"/>
              </a:rPr>
              <a:t>Using Histogram Statistics for Image Enhancement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61028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b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Spatial Domain Vs. Transform Domain</a:t>
            </a:r>
            <a:b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</a:b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600200"/>
            <a:ext cx="78486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b="1" dirty="0">
                <a:solidFill>
                  <a:srgbClr val="1338AD"/>
                </a:solidFill>
              </a:rPr>
              <a:t>Spatial domain: </a:t>
            </a:r>
            <a:r>
              <a:rPr lang="en-US" sz="2800" dirty="0"/>
              <a:t>image plane itself, directly process the intensity values of the image plane</a:t>
            </a:r>
            <a:r>
              <a:rPr lang="en-US" sz="3200" dirty="0"/>
              <a:t> </a:t>
            </a:r>
          </a:p>
          <a:p>
            <a:endParaRPr lang="en-US" sz="32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b="1" dirty="0">
                <a:solidFill>
                  <a:srgbClr val="1338AD"/>
                </a:solidFill>
              </a:rPr>
              <a:t>Transform domain: </a:t>
            </a:r>
            <a:r>
              <a:rPr lang="en-US" sz="2800" dirty="0"/>
              <a:t>process the transform coefficients, not directly process the intensity values of the image plane    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405962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Processing</a:t>
            </a:r>
            <a:r>
              <a:rPr lang="en-US" sz="2400" b="1" dirty="0">
                <a:solidFill>
                  <a:srgbClr val="1338AD"/>
                </a:solidFill>
              </a:rPr>
              <a:t>	</a:t>
            </a:r>
          </a:p>
          <a:p>
            <a:endParaRPr lang="en-US" sz="2400" b="1" dirty="0">
              <a:solidFill>
                <a:srgbClr val="1338AD"/>
              </a:solidFill>
            </a:endParaRP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91338"/>
              </p:ext>
            </p:extLst>
          </p:nvPr>
        </p:nvGraphicFramePr>
        <p:xfrm>
          <a:off x="457200" y="2133600"/>
          <a:ext cx="8516938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41700" imgH="711200" progId="Equation.DSMT4">
                  <p:embed/>
                </p:oleObj>
              </mc:Choice>
              <mc:Fallback>
                <p:oleObj name="Equation" r:id="rId3" imgW="34417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33600"/>
                        <a:ext cx="8516938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785761"/>
              </p:ext>
            </p:extLst>
          </p:nvPr>
        </p:nvGraphicFramePr>
        <p:xfrm>
          <a:off x="487363" y="4329112"/>
          <a:ext cx="625475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01900" imgH="863600" progId="Equation.DSMT4">
                  <p:embed/>
                </p:oleObj>
              </mc:Choice>
              <mc:Fallback>
                <p:oleObj name="Equation" r:id="rId5" imgW="2501900" imgH="863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4329112"/>
                        <a:ext cx="6254750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70266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Processing</a:t>
            </a:r>
            <a:r>
              <a:rPr lang="en-US" sz="2400" b="1" dirty="0">
                <a:solidFill>
                  <a:srgbClr val="1338AD"/>
                </a:solidFill>
              </a:rPr>
              <a:t>	</a:t>
            </a:r>
          </a:p>
          <a:p>
            <a:endParaRPr lang="en-US" sz="2400" b="1" dirty="0">
              <a:solidFill>
                <a:srgbClr val="1338AD"/>
              </a:solidFill>
            </a:endParaRP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79591"/>
            <a:ext cx="8975269" cy="384048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195680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Equalization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55" y="2209800"/>
            <a:ext cx="7914745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24181C-718A-B749-CFB4-69773A2FAA53}"/>
                  </a:ext>
                </a:extLst>
              </p:cNvPr>
              <p:cNvSpPr txBox="1"/>
              <p:nvPr/>
            </p:nvSpPr>
            <p:spPr>
              <a:xfrm>
                <a:off x="3657600" y="6163568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𝒔</m:t>
                    </m:r>
                    <m:r>
                      <a:rPr lang="en-US" sz="1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𝒓</m:t>
                        </m:r>
                      </m:e>
                    </m:d>
                    <m:r>
                      <a:rPr lang="en-US" sz="1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 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24181C-718A-B749-CFB4-69773A2F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6163568"/>
                <a:ext cx="2057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96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295400"/>
                <a:ext cx="78486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Histogram Equalization</a:t>
                </a:r>
              </a:p>
              <a:p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𝒔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effectLst/>
                            <a:latin typeface="Cambria Math"/>
                          </a:rPr>
                          <m:t>𝒓</m:t>
                        </m:r>
                      </m:e>
                    </m:d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     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𝟎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</a:rPr>
                      <m:t>𝒓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</a:rPr>
                      <m:t>𝑳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effectLst/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endParaRPr lang="en-US" sz="2800" b="1" i="1" dirty="0">
                  <a:solidFill>
                    <a:srgbClr val="FF0000"/>
                  </a:solidFill>
                  <a:effectLst/>
                </a:endParaRP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4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effectLst/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effectLst/>
                            <a:latin typeface="Cambria Math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sz="2400" b="1" dirty="0">
                    <a:effectLst/>
                  </a:rPr>
                  <a:t> </a:t>
                </a:r>
                <a:r>
                  <a:rPr lang="en-US" sz="2400" dirty="0">
                    <a:effectLst/>
                  </a:rPr>
                  <a:t>is </a:t>
                </a:r>
                <a:r>
                  <a:rPr lang="en-US" sz="2400" dirty="0">
                    <a:solidFill>
                      <a:srgbClr val="1338AD"/>
                    </a:solidFill>
                    <a:effectLst/>
                  </a:rPr>
                  <a:t>single-valued</a:t>
                </a:r>
                <a:r>
                  <a:rPr lang="en-US" sz="2400" dirty="0">
                    <a:effectLst/>
                  </a:rPr>
                  <a:t> and </a:t>
                </a:r>
                <a:r>
                  <a:rPr lang="en-US" sz="2400" dirty="0">
                    <a:solidFill>
                      <a:srgbClr val="1338AD"/>
                    </a:solidFill>
                    <a:effectLst/>
                  </a:rPr>
                  <a:t>strictly monotonically increasing </a:t>
                </a:r>
                <a:r>
                  <a:rPr lang="en-US" sz="2400" dirty="0">
                    <a:effectLst/>
                  </a:rPr>
                  <a:t>function in the interval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𝟎</m:t>
                    </m:r>
                    <m:r>
                      <a:rPr lang="en-US" sz="2400" b="1" i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1" i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</a:rPr>
                      <m:t>𝐫</m:t>
                    </m:r>
                    <m:r>
                      <a:rPr lang="en-US" sz="2400" b="1" i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1" i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</a:rPr>
                      <m:t>𝐋</m:t>
                    </m:r>
                    <m:r>
                      <a:rPr lang="en-US" sz="2400" b="1" i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400" b="1" i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</a:rPr>
                  <a:t>.</a:t>
                </a:r>
                <a:endParaRPr lang="en-US" sz="2400" b="1" dirty="0">
                  <a:solidFill>
                    <a:schemeClr val="tx1"/>
                  </a:solidFill>
                  <a:effectLst/>
                </a:endParaRPr>
              </a:p>
              <a:p>
                <a:pPr marL="457200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 </m:t>
                    </m:r>
                    <m:r>
                      <a:rPr lang="en-US" sz="2400" b="1" i="0">
                        <a:latin typeface="Cambria Math"/>
                      </a:rPr>
                      <m:t>𝟎</m:t>
                    </m:r>
                    <m:r>
                      <a:rPr lang="en-US" sz="2400" b="1" i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𝑻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𝒓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𝑳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r>
                  <a:rPr lang="en-US" sz="2400" dirty="0">
                    <a:effectLst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𝟎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𝒓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𝑳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r>
                  <a:rPr lang="en-US" sz="2400" dirty="0"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5400"/>
                <a:ext cx="7848600" cy="2062103"/>
              </a:xfrm>
              <a:prstGeom prst="rect">
                <a:avLst/>
              </a:prstGeom>
              <a:blipFill rotWithShape="1">
                <a:blip r:embed="rId3"/>
                <a:stretch>
                  <a:fillRect l="-1630" t="-3254" b="-5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52800"/>
            <a:ext cx="5969000" cy="30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048000"/>
            <a:ext cx="1698625" cy="356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22629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295400"/>
                <a:ext cx="7848600" cy="5734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Histogram Equalization</a:t>
                </a:r>
              </a:p>
              <a:p>
                <a:endParaRPr lang="en-US" sz="28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400" dirty="0"/>
                  <a:t>The objective is to get a </a:t>
                </a:r>
                <a:r>
                  <a:rPr lang="en-US" sz="2400" dirty="0">
                    <a:solidFill>
                      <a:srgbClr val="1338AD"/>
                    </a:solidFill>
                  </a:rPr>
                  <a:t>uniform histogram </a:t>
                </a:r>
                <a:r>
                  <a:rPr lang="en-US" sz="2400" dirty="0"/>
                  <a:t>of the resultant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𝑟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400" dirty="0"/>
                  <a:t>The intensity level in an image may be viewed as  random variables in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0 </m:t>
                        </m:r>
                        <m:r>
                          <a:rPr lang="en-US" sz="2400" i="1">
                            <a:latin typeface="Cambria Math"/>
                          </a:rPr>
                          <m:t>𝐿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𝑟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denote the probability density function (PDF) of random variables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𝑟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effectLst/>
                  </a:rPr>
                  <a:t> is continuous and differentiable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400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𝒓</m:t>
                        </m:r>
                      </m:sub>
                    </m:sSub>
                    <m:r>
                      <a:rPr lang="en-US" sz="2400" b="1" i="1">
                        <a:latin typeface="Cambria Math"/>
                      </a:rPr>
                      <m:t>(</m:t>
                    </m:r>
                    <m:r>
                      <a:rPr lang="en-US" sz="2400" b="1" i="1">
                        <a:latin typeface="Cambria Math"/>
                      </a:rPr>
                      <m:t>𝒓</m:t>
                    </m:r>
                    <m:r>
                      <a:rPr lang="en-US" sz="24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1338AD"/>
                    </a:solidFill>
                    <a:effectLst/>
                  </a:rPr>
                  <a:t> </a:t>
                </a:r>
                <a:r>
                  <a:rPr lang="en-US" sz="2400" b="1" dirty="0">
                    <a:solidFill>
                      <a:schemeClr val="tx1"/>
                    </a:solidFill>
                    <a:effectLst/>
                  </a:rPr>
                  <a:t>are known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𝒔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effectLst/>
                  </a:rPr>
                  <a:t> satisfies condition (a) 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</a:rPr>
                  <a:t>then</a:t>
                </a:r>
                <a:r>
                  <a:rPr lang="en-US" sz="2400" b="1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</a:rPr>
                  <a:t>the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of the transformed random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b="1" dirty="0">
                    <a:solidFill>
                      <a:srgbClr val="1338AD"/>
                    </a:solidFill>
                    <a:effectLst/>
                  </a:rPr>
                  <a:t> </a:t>
                </a:r>
                <a:r>
                  <a:rPr lang="en-US" sz="2400" dirty="0">
                    <a:effectLst/>
                  </a:rPr>
                  <a:t>can be obtained by</a:t>
                </a:r>
              </a:p>
              <a:p>
                <a:r>
                  <a:rPr lang="en-US" sz="2800" b="1" dirty="0">
                    <a:solidFill>
                      <a:srgbClr val="1338AD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1338AD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1338A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338AD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1338AD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solidFill>
                              <a:srgbClr val="1338A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1338AD"/>
                            </a:solidFill>
                            <a:latin typeface="Cambria Math"/>
                          </a:rPr>
                          <m:t>𝒔</m:t>
                        </m:r>
                      </m:e>
                    </m:d>
                    <m:r>
                      <a:rPr lang="en-US" sz="2800" b="1" i="1" smtClean="0">
                        <a:solidFill>
                          <a:srgbClr val="1338AD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1338A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1338AD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1338AD"/>
                            </a:solidFill>
                            <a:latin typeface="Cambria Math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solidFill>
                              <a:srgbClr val="1338A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1338AD"/>
                            </a:solidFill>
                            <a:latin typeface="Cambria Math"/>
                          </a:rPr>
                          <m:t>𝒓</m:t>
                        </m:r>
                      </m:e>
                    </m:d>
                    <m:f>
                      <m:fPr>
                        <m:ctrlPr>
                          <a:rPr lang="en-US" sz="2800" b="1" i="1" smtClean="0">
                            <a:solidFill>
                              <a:srgbClr val="1338A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1338AD"/>
                            </a:solidFill>
                            <a:latin typeface="Cambria Math"/>
                          </a:rPr>
                          <m:t>𝒅𝒓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1338AD"/>
                            </a:solidFill>
                            <a:latin typeface="Cambria Math"/>
                          </a:rPr>
                          <m:t>𝒅𝒔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1338AD"/>
                  </a:solidFill>
                </a:endParaRPr>
              </a:p>
              <a:p>
                <a:r>
                  <a:rPr lang="en-US" sz="2800" dirty="0">
                    <a:solidFill>
                      <a:srgbClr val="1338AD"/>
                    </a:solidFill>
                    <a:effectLst/>
                  </a:rPr>
                  <a:t>		</a:t>
                </a:r>
                <a:endParaRPr lang="en-US" sz="2800" dirty="0">
                  <a:effectLst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5400"/>
                <a:ext cx="7848600" cy="5734070"/>
              </a:xfrm>
              <a:prstGeom prst="rect">
                <a:avLst/>
              </a:prstGeom>
              <a:blipFill rotWithShape="1">
                <a:blip r:embed="rId3"/>
                <a:stretch>
                  <a:fillRect l="-1630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2504517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Equalization</a:t>
            </a:r>
            <a:r>
              <a:rPr lang="en-US" sz="2800" dirty="0">
                <a:solidFill>
                  <a:srgbClr val="1338AD"/>
                </a:solidFill>
                <a:effectLst/>
              </a:rPr>
              <a:t>		</a:t>
            </a:r>
            <a:endParaRPr lang="en-US" sz="2800" dirty="0">
              <a:effectLst/>
            </a:endParaRPr>
          </a:p>
        </p:txBody>
      </p:sp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989993"/>
              </p:ext>
            </p:extLst>
          </p:nvPr>
        </p:nvGraphicFramePr>
        <p:xfrm>
          <a:off x="609600" y="3084513"/>
          <a:ext cx="589121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11200" imgH="393480" progId="Equation.DSMT4">
                  <p:embed/>
                </p:oleObj>
              </mc:Choice>
              <mc:Fallback>
                <p:oleObj name="Equation" r:id="rId3" imgW="2311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084513"/>
                        <a:ext cx="5891213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276805"/>
              </p:ext>
            </p:extLst>
          </p:nvPr>
        </p:nvGraphicFramePr>
        <p:xfrm>
          <a:off x="2514600" y="4229100"/>
          <a:ext cx="231933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229100"/>
                        <a:ext cx="2319338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38866"/>
              </p:ext>
            </p:extLst>
          </p:nvPr>
        </p:nvGraphicFramePr>
        <p:xfrm>
          <a:off x="531813" y="5226050"/>
          <a:ext cx="8048625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19440" imgH="596880" progId="Equation.DSMT4">
                  <p:embed/>
                </p:oleObj>
              </mc:Choice>
              <mc:Fallback>
                <p:oleObj name="Equation" r:id="rId7" imgW="361944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5226050"/>
                        <a:ext cx="8048625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201996"/>
              </p:ext>
            </p:extLst>
          </p:nvPr>
        </p:nvGraphicFramePr>
        <p:xfrm>
          <a:off x="609600" y="2087563"/>
          <a:ext cx="4692650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52600" imgH="330200" progId="Equation.DSMT4">
                  <p:embed/>
                </p:oleObj>
              </mc:Choice>
              <mc:Fallback>
                <p:oleObj name="Equation" r:id="rId9" imgW="17526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87563"/>
                        <a:ext cx="4692650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486400" y="2362200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Cumulative Distribution Function</a:t>
            </a:r>
          </a:p>
          <a:p>
            <a:r>
              <a:rPr lang="en-US" dirty="0">
                <a:solidFill>
                  <a:srgbClr val="FF0000"/>
                </a:solidFill>
              </a:rPr>
              <a:t>Satisfies condition (a) and (b)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3841976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Equalization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55" y="2209800"/>
            <a:ext cx="7914745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26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2966811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Equalization</a:t>
            </a:r>
            <a:r>
              <a:rPr lang="en-US" sz="2800" dirty="0">
                <a:solidFill>
                  <a:srgbClr val="1338AD"/>
                </a:solidFill>
                <a:effectLst/>
              </a:rPr>
              <a:t>		</a:t>
            </a:r>
            <a:endParaRPr lang="en-US" sz="2800" dirty="0">
              <a:effectLst/>
            </a:endParaRP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159876"/>
              </p:ext>
            </p:extLst>
          </p:nvPr>
        </p:nvGraphicFramePr>
        <p:xfrm>
          <a:off x="990601" y="1981200"/>
          <a:ext cx="4419599" cy="1409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52480" imgH="558720" progId="Equation.DSMT4">
                  <p:embed/>
                </p:oleObj>
              </mc:Choice>
              <mc:Fallback>
                <p:oleObj name="Equation" r:id="rId3" imgW="175248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1" y="1981200"/>
                        <a:ext cx="4419599" cy="1409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750091"/>
              </p:ext>
            </p:extLst>
          </p:nvPr>
        </p:nvGraphicFramePr>
        <p:xfrm>
          <a:off x="990600" y="3429000"/>
          <a:ext cx="4095750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14320" imgH="660240" progId="Equation.DSMT4">
                  <p:embed/>
                </p:oleObj>
              </mc:Choice>
              <mc:Fallback>
                <p:oleObj name="Equation" r:id="rId5" imgW="171432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429000"/>
                        <a:ext cx="4095750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5072"/>
              </p:ext>
            </p:extLst>
          </p:nvPr>
        </p:nvGraphicFramePr>
        <p:xfrm>
          <a:off x="1382713" y="4865687"/>
          <a:ext cx="6618287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06700" imgH="457200" progId="Equation.DSMT4">
                  <p:embed/>
                </p:oleObj>
              </mc:Choice>
              <mc:Fallback>
                <p:oleObj name="Equation" r:id="rId7" imgW="28067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13" y="4865687"/>
                        <a:ext cx="6618287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55350" y="3962400"/>
                <a:ext cx="3207673" cy="1065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is the probability of 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occurrence of gray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in an image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350" y="3962400"/>
                <a:ext cx="3207673" cy="1065035"/>
              </a:xfrm>
              <a:prstGeom prst="rect">
                <a:avLst/>
              </a:prstGeom>
              <a:blipFill rotWithShape="1">
                <a:blip r:embed="rId10"/>
                <a:stretch>
                  <a:fillRect l="-2091" t="-2857" b="-9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819400" y="59436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histogram equalization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27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414425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295400"/>
                <a:ext cx="7848600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Histogram Equalization: 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Example</a:t>
                </a:r>
              </a:p>
              <a:p>
                <a:r>
                  <a:rPr lang="en-US" sz="2400" dirty="0"/>
                  <a:t>Suppose that a 3-bit image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𝐿</m:t>
                    </m:r>
                    <m:r>
                      <a:rPr lang="en-US" sz="2400" b="0" i="1" smtClean="0">
                        <a:latin typeface="Cambria Math"/>
                      </a:rPr>
                      <m:t>=8</m:t>
                    </m:r>
                  </m:oMath>
                </a14:m>
                <a:r>
                  <a:rPr lang="en-US" sz="2400" dirty="0"/>
                  <a:t>)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64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×64</m:t>
                    </m:r>
                  </m:oMath>
                </a14:m>
                <a:r>
                  <a:rPr lang="en-US" sz="2400" dirty="0"/>
                  <a:t> pixels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𝑀𝑁</m:t>
                    </m:r>
                    <m:r>
                      <a:rPr lang="en-US" sz="2400" b="0" i="1" smtClean="0">
                        <a:latin typeface="Cambria Math"/>
                      </a:rPr>
                      <m:t>=4096</m:t>
                    </m:r>
                  </m:oMath>
                </a14:m>
                <a:r>
                  <a:rPr lang="en-US" sz="2400" dirty="0"/>
                  <a:t>) has the intensity distribution shown in following table. Get the histogram equalization transformation function and give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800" dirty="0">
                    <a:solidFill>
                      <a:srgbClr val="1338AD"/>
                    </a:solidFill>
                    <a:effectLst/>
                  </a:rPr>
                  <a:t>		</a:t>
                </a:r>
                <a:endParaRPr lang="en-US" sz="2800" dirty="0">
                  <a:effectLst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5400"/>
                <a:ext cx="7848600" cy="2431435"/>
              </a:xfrm>
              <a:prstGeom prst="rect">
                <a:avLst/>
              </a:prstGeom>
              <a:blipFill rotWithShape="1">
                <a:blip r:embed="rId3"/>
                <a:stretch>
                  <a:fillRect l="-1630" t="-2764" r="-1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276600"/>
            <a:ext cx="4872780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3536794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Equalization: </a:t>
            </a:r>
            <a:r>
              <a:rPr lang="en-US" sz="2800" b="1" dirty="0">
                <a:solidFill>
                  <a:srgbClr val="FF0000"/>
                </a:solidFill>
              </a:rPr>
              <a:t>Example</a:t>
            </a:r>
            <a:r>
              <a:rPr lang="en-US" sz="2800" dirty="0">
                <a:solidFill>
                  <a:srgbClr val="1338AD"/>
                </a:solidFill>
                <a:effectLst/>
              </a:rPr>
              <a:t>		</a:t>
            </a:r>
            <a:endParaRPr lang="en-US" sz="2800" dirty="0">
              <a:effectLst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975169"/>
              </p:ext>
            </p:extLst>
          </p:nvPr>
        </p:nvGraphicFramePr>
        <p:xfrm>
          <a:off x="766763" y="2438400"/>
          <a:ext cx="4938712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0" imgH="444500" progId="Equation.DSMT4">
                  <p:embed/>
                </p:oleObj>
              </mc:Choice>
              <mc:Fallback>
                <p:oleObj name="Equation" r:id="rId3" imgW="24130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2438400"/>
                        <a:ext cx="4938712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224182"/>
              </p:ext>
            </p:extLst>
          </p:nvPr>
        </p:nvGraphicFramePr>
        <p:xfrm>
          <a:off x="6950075" y="2571750"/>
          <a:ext cx="7683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158" imgH="177646" progId="Equation.DSMT4">
                  <p:embed/>
                </p:oleObj>
              </mc:Choice>
              <mc:Fallback>
                <p:oleObj name="Equation" r:id="rId5" imgW="27915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0075" y="2571750"/>
                        <a:ext cx="7683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274203"/>
              </p:ext>
            </p:extLst>
          </p:nvPr>
        </p:nvGraphicFramePr>
        <p:xfrm>
          <a:off x="760413" y="3254375"/>
          <a:ext cx="6045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08300" imgH="444500" progId="Equation.DSMT4">
                  <p:embed/>
                </p:oleObj>
              </mc:Choice>
              <mc:Fallback>
                <p:oleObj name="Equation" r:id="rId7" imgW="29083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3254375"/>
                        <a:ext cx="60452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972248"/>
              </p:ext>
            </p:extLst>
          </p:nvPr>
        </p:nvGraphicFramePr>
        <p:xfrm>
          <a:off x="6942138" y="3413125"/>
          <a:ext cx="8207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1847" imgH="177646" progId="Equation.DSMT4">
                  <p:embed/>
                </p:oleObj>
              </mc:Choice>
              <mc:Fallback>
                <p:oleObj name="Equation" r:id="rId9" imgW="291847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2138" y="3413125"/>
                        <a:ext cx="82073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601634"/>
              </p:ext>
            </p:extLst>
          </p:nvPr>
        </p:nvGraphicFramePr>
        <p:xfrm>
          <a:off x="1905000" y="4105275"/>
          <a:ext cx="5565775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501900" imgH="685800" progId="Equation.DSMT4">
                  <p:embed/>
                </p:oleObj>
              </mc:Choice>
              <mc:Fallback>
                <p:oleObj name="Equation" r:id="rId11" imgW="25019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105275"/>
                        <a:ext cx="5565775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333899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Spatial Domain Process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" y="1600200"/>
                <a:ext cx="784860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800" b="1" dirty="0">
                    <a:solidFill>
                      <a:srgbClr val="1338A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1338A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 </m:t>
                    </m:r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1338A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𝐱</m:t>
                        </m:r>
                        <m:r>
                          <a:rPr lang="en-US" sz="2800" b="1" i="0" smtClean="0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,</m:t>
                        </m:r>
                        <m:r>
                          <a:rPr lang="en-US" sz="2800" b="1" i="0" smtClean="0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sz="2800" b="1" i="0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=</m:t>
                    </m:r>
                    <m:r>
                      <a:rPr lang="en-US" sz="2800" b="1" i="0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𝐓</m:t>
                    </m:r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𝒇</m:t>
                    </m:r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(</m:t>
                    </m:r>
                    <m:r>
                      <a:rPr lang="en-US" sz="2800" b="1" i="0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𝐱</m:t>
                    </m:r>
                    <m:r>
                      <a:rPr lang="en-US" sz="2800" b="1" i="0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,</m:t>
                    </m:r>
                    <m:r>
                      <a:rPr lang="en-US" sz="2800" b="1" i="0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𝐲</m:t>
                    </m:r>
                    <m:r>
                      <a:rPr lang="en-US" sz="2800" b="1" i="0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)]</m:t>
                    </m:r>
                  </m:oMath>
                </a14:m>
                <a:endParaRPr lang="en-US" sz="2800" b="1" dirty="0">
                  <a:solidFill>
                    <a:srgbClr val="1338AD"/>
                  </a:solidFill>
                  <a:effectLst/>
                </a:endParaRPr>
              </a:p>
              <a:p>
                <a:r>
                  <a:rPr lang="en-US" sz="2800" b="1" dirty="0">
                    <a:solidFill>
                      <a:srgbClr val="1338A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r>
                  <a:rPr lang="en-US" sz="2800" b="1" dirty="0">
                    <a:solidFill>
                      <a:srgbClr val="1338A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1338A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𝒙</m:t>
                        </m:r>
                        <m:r>
                          <a:rPr lang="en-US" sz="2800" b="1" i="1" smtClean="0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,</m:t>
                        </m:r>
                        <m:r>
                          <a:rPr lang="en-US" sz="2800" b="1" i="1" smtClean="0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:</m:t>
                    </m:r>
                  </m:oMath>
                </a14:m>
                <a:r>
                  <a:rPr lang="en-US" sz="2800" b="1" dirty="0">
                    <a:solidFill>
                      <a:srgbClr val="1338AD"/>
                    </a:solidFill>
                    <a:effectLst/>
                  </a:rPr>
                  <a:t>  </a:t>
                </a:r>
                <a:r>
                  <a:rPr lang="en-US" sz="2800" dirty="0"/>
                  <a:t>input image</a:t>
                </a:r>
                <a:r>
                  <a:rPr lang="en-US" sz="2800" b="1" dirty="0">
                    <a:solidFill>
                      <a:srgbClr val="1338AD"/>
                    </a:solidFill>
                  </a:rPr>
                  <a:t> </a:t>
                </a:r>
              </a:p>
              <a:p>
                <a:endParaRPr lang="en-US" sz="2800" b="1" dirty="0">
                  <a:solidFill>
                    <a:srgbClr val="1338A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800" b="1" dirty="0">
                    <a:solidFill>
                      <a:srgbClr val="1338A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1338A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𝐱</m:t>
                        </m:r>
                        <m:r>
                          <a:rPr lang="en-US" sz="2800" b="1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,</m:t>
                        </m:r>
                        <m:r>
                          <a:rPr lang="en-US" sz="2800" b="1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:</m:t>
                    </m:r>
                  </m:oMath>
                </a14:m>
                <a:r>
                  <a:rPr lang="en-US" sz="2800" b="1" dirty="0">
                    <a:solidFill>
                      <a:srgbClr val="1338AD"/>
                    </a:solidFill>
                    <a:effectLst/>
                  </a:rPr>
                  <a:t> </a:t>
                </a:r>
                <a:r>
                  <a:rPr lang="en-US" sz="2800" b="1" dirty="0">
                    <a:solidFill>
                      <a:srgbClr val="1338A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2800" dirty="0"/>
                  <a:t>output image</a:t>
                </a:r>
              </a:p>
              <a:p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800" b="1" dirty="0">
                    <a:solidFill>
                      <a:srgbClr val="1338A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800" b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𝐓</m:t>
                    </m:r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:</m:t>
                    </m:r>
                  </m:oMath>
                </a14:m>
                <a:r>
                  <a:rPr lang="en-US" sz="2800" b="1" dirty="0">
                    <a:solidFill>
                      <a:srgbClr val="1338A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  <a:r>
                  <a:rPr lang="en-US" sz="2800" dirty="0"/>
                  <a:t>an operator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𝒇</m:t>
                    </m:r>
                  </m:oMath>
                </a14:m>
                <a:r>
                  <a:rPr lang="en-US" sz="2800" dirty="0">
                    <a:solidFill>
                      <a:srgbClr val="1338A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2800" dirty="0"/>
                  <a:t>defined over a    </a:t>
                </a:r>
              </a:p>
              <a:p>
                <a:r>
                  <a:rPr lang="en-US" sz="2800" dirty="0"/>
                  <a:t>         neighborhood of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rgbClr val="1338A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𝐱</m:t>
                        </m:r>
                        <m:r>
                          <a:rPr lang="en-US" sz="2800" b="1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,</m:t>
                        </m:r>
                        <m:r>
                          <a:rPr lang="en-US" sz="2800" b="1">
                            <a:solidFill>
                              <a:srgbClr val="1338AD"/>
                            </a:solidFill>
                            <a:effectLst/>
                            <a:latin typeface="Cambria Math"/>
                          </a:rPr>
                          <m:t>𝐲</m:t>
                        </m:r>
                      </m:e>
                    </m:d>
                  </m:oMath>
                </a14:m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2800" b="1" dirty="0">
                    <a:solidFill>
                      <a:srgbClr val="1338A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</a:t>
                </a:r>
              </a:p>
              <a:p>
                <a:pPr>
                  <a:buFont typeface="Arial" charset="0"/>
                  <a:buNone/>
                </a:pPr>
                <a:r>
                  <a:rPr lang="en-US" sz="2800" dirty="0"/>
                  <a:t>   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0200"/>
                <a:ext cx="7848600" cy="44012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559961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Spatial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Equalization: </a:t>
            </a:r>
            <a:r>
              <a:rPr lang="en-US" sz="2800" b="1" dirty="0">
                <a:solidFill>
                  <a:srgbClr val="FF0000"/>
                </a:solidFill>
              </a:rPr>
              <a:t>Example</a:t>
            </a:r>
            <a:r>
              <a:rPr lang="en-US" sz="2800" dirty="0">
                <a:solidFill>
                  <a:srgbClr val="1338AD"/>
                </a:solidFill>
                <a:effectLst/>
              </a:rPr>
              <a:t>		</a:t>
            </a:r>
            <a:endParaRPr lang="en-US" sz="2800" dirty="0">
              <a:effectLst/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438400"/>
            <a:ext cx="8850312" cy="33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229074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5" y="381000"/>
            <a:ext cx="4530405" cy="603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400800"/>
            <a:ext cx="7148513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288694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04800" y="533400"/>
                <a:ext cx="8382000" cy="9906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  <a:effectLst/>
                  </a:rPr>
                  <a:t>Spatial Domain Process</a:t>
                </a:r>
                <a:r>
                  <a:rPr lang="en-US" sz="3200" dirty="0">
                    <a:solidFill>
                      <a:srgbClr val="1338AD"/>
                    </a:solidFill>
                    <a:effectLst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200" b="0" i="1">
                        <a:solidFill>
                          <a:srgbClr val="1338AD"/>
                        </a:solidFill>
                        <a:effectLst/>
                        <a:latin typeface="Cambria Math"/>
                      </a:rPr>
                      <m:t> </m:t>
                    </m:r>
                  </m:oMath>
                </a14:m>
                <a:endParaRPr lang="en-US" sz="3200" dirty="0">
                  <a:effectLst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533400"/>
                <a:ext cx="8382000" cy="990600"/>
              </a:xfrm>
              <a:blipFill rotWithShape="1"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4" y="1752600"/>
            <a:ext cx="4879156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2057400"/>
            <a:ext cx="2141537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95754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Spatial Domain Process</a:t>
            </a:r>
            <a:r>
              <a:rPr lang="en-US" sz="3200" dirty="0">
                <a:solidFill>
                  <a:srgbClr val="1338AD"/>
                </a:solidFill>
              </a:rPr>
              <a:t> 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" y="1600200"/>
                <a:ext cx="7848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b="1" dirty="0">
                  <a:solidFill>
                    <a:srgbClr val="1338AD"/>
                  </a:solidFill>
                  <a:effectLst/>
                </a:endParaRPr>
              </a:p>
              <a:p>
                <a:r>
                  <a:rPr lang="en-US" sz="2800" dirty="0">
                    <a:solidFill>
                      <a:srgbClr val="1338AD"/>
                    </a:solidFill>
                    <a:effectLst/>
                  </a:rPr>
                  <a:t>Intensity Transformation Function: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𝑠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𝑇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𝑟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)</m:t>
                    </m:r>
                  </m:oMath>
                </a14:m>
                <a:r>
                  <a:rPr lang="en-US" sz="2800" i="1" dirty="0">
                    <a:solidFill>
                      <a:srgbClr val="FF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 </m:t>
                    </m:r>
                  </m:oMath>
                </a14:m>
                <a:endParaRPr lang="en-US" sz="2800" i="1" dirty="0">
                  <a:solidFill>
                    <a:srgbClr val="1338A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Font typeface="Arial" charset="0"/>
                  <a:buNone/>
                </a:pPr>
                <a:r>
                  <a:rPr lang="en-US" sz="2800" dirty="0"/>
                  <a:t>   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0200"/>
                <a:ext cx="7848600" cy="1384995"/>
              </a:xfrm>
              <a:prstGeom prst="rect">
                <a:avLst/>
              </a:prstGeom>
              <a:blipFill rotWithShape="1">
                <a:blip r:embed="rId3"/>
                <a:stretch>
                  <a:fillRect l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" y="2971800"/>
            <a:ext cx="6205538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81350"/>
            <a:ext cx="175577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177152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382000" cy="990600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Basic Intensity Transformation Functions</a:t>
            </a:r>
            <a:b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</a:b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5" y="1905000"/>
            <a:ext cx="4687395" cy="438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055812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29733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Basic Intensity Transformation Functions</a:t>
            </a:r>
            <a:b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</a:b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05" y="1828800"/>
            <a:ext cx="4687395" cy="438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67400" y="2514600"/>
                <a:ext cx="2646878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1338AD"/>
                    </a:solidFill>
                    <a:latin typeface="Franklin Gothic Book" pitchFamily="34" charset="0"/>
                    <a:cs typeface="Arial" pitchFamily="34" charset="0"/>
                  </a:rPr>
                  <a:t>Image negatives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−1−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Franklin Gothic Book" pitchFamily="34" charset="0"/>
                  <a:cs typeface="Arial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2514600"/>
                <a:ext cx="2646878" cy="1231106"/>
              </a:xfrm>
              <a:prstGeom prst="rect">
                <a:avLst/>
              </a:prstGeom>
              <a:blipFill rotWithShape="1">
                <a:blip r:embed="rId4"/>
                <a:stretch>
                  <a:fillRect l="-4839" t="-4478" r="-3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351151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Basic Intensity Transformation Functions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76278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Example: </a:t>
            </a:r>
            <a:r>
              <a:rPr lang="en-US" sz="2400" dirty="0">
                <a:solidFill>
                  <a:srgbClr val="1338AD"/>
                </a:solidFill>
              </a:rPr>
              <a:t>Image Negative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22" y="2560320"/>
            <a:ext cx="6551978" cy="384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47924"/>
            <a:ext cx="176975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133600" y="4724400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10200" y="4724400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7453312" y="5145881"/>
            <a:ext cx="1233488" cy="985837"/>
          </a:xfrm>
          <a:prstGeom prst="wedgeEllipseCallout">
            <a:avLst>
              <a:gd name="adj1" fmla="val -137130"/>
              <a:gd name="adj2" fmla="val -1988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/>
          <a:lstStyle/>
          <a:p>
            <a:pPr algn="ctr"/>
            <a:r>
              <a:rPr lang="en-US" dirty="0"/>
              <a:t>Small lesion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8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178973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Basic Intensity Transformation Functions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59" y="2209800"/>
            <a:ext cx="4589741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58737" y="2514600"/>
                <a:ext cx="3263779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1338AD"/>
                    </a:solidFill>
                    <a:latin typeface="Franklin Gothic Book" pitchFamily="34" charset="0"/>
                    <a:cs typeface="Arial" pitchFamily="34" charset="0"/>
                  </a:rPr>
                  <a:t>Log Transformations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log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(1+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Franklin Gothic Book" pitchFamily="34" charset="0"/>
                  <a:cs typeface="Arial" pitchFamily="34" charset="0"/>
                </a:endParaRPr>
              </a:p>
              <a:p>
                <a:endParaRPr lang="en-US" dirty="0">
                  <a:latin typeface="Franklin Gothic Book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37" y="2514600"/>
                <a:ext cx="3263779" cy="1231106"/>
              </a:xfrm>
              <a:prstGeom prst="rect">
                <a:avLst/>
              </a:prstGeom>
              <a:blipFill rotWithShape="1">
                <a:blip r:embed="rId4"/>
                <a:stretch>
                  <a:fillRect l="-3925" t="-4478" r="-2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</p:spTree>
    <p:extLst>
      <p:ext uri="{BB962C8B-B14F-4D97-AF65-F5344CB8AC3E}">
        <p14:creationId xmlns:p14="http://schemas.microsoft.com/office/powerpoint/2010/main" val="1375371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27830</TotalTime>
  <Words>910</Words>
  <Application>Microsoft Office PowerPoint</Application>
  <PresentationFormat>On-screen Show (4:3)</PresentationFormat>
  <Paragraphs>194</Paragraphs>
  <Slides>31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Baskerville Old Face</vt:lpstr>
      <vt:lpstr>Calibri</vt:lpstr>
      <vt:lpstr>Cambria Math</vt:lpstr>
      <vt:lpstr>Franklin Gothic Book</vt:lpstr>
      <vt:lpstr>Wingdings</vt:lpstr>
      <vt:lpstr>Clarity</vt:lpstr>
      <vt:lpstr>Equation</vt:lpstr>
      <vt:lpstr>    Digital Image Processing</vt:lpstr>
      <vt:lpstr> Spatial Domain Vs. Transform Domain </vt:lpstr>
      <vt:lpstr>Spatial Domain Process</vt:lpstr>
      <vt:lpstr>Spatial Domain Process    </vt:lpstr>
      <vt:lpstr>Spatial Domain Process </vt:lpstr>
      <vt:lpstr>  Basic Intensity Transformation Functions </vt:lpstr>
      <vt:lpstr> Basic Intensity Transformation Functions 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Piecewise-Linear Transformations</vt:lpstr>
      <vt:lpstr>Piecewise-Linear Transformations</vt:lpstr>
      <vt:lpstr>PowerPoint Presentation</vt:lpstr>
      <vt:lpstr>PowerPoint Presentation</vt:lpstr>
      <vt:lpstr>Image Enhancement in Spatial Domain</vt:lpstr>
      <vt:lpstr>Image Enhancement in Spatial Domain</vt:lpstr>
      <vt:lpstr>Image Enhancement in Spatial Domain</vt:lpstr>
      <vt:lpstr>Image Enhancement in Spatial Domain</vt:lpstr>
      <vt:lpstr>Image Enhancement in Spatial Domain</vt:lpstr>
      <vt:lpstr>Image Enhancement in Spatial Domain</vt:lpstr>
      <vt:lpstr>Image Enhancement in Spatial Domain</vt:lpstr>
      <vt:lpstr>Image Enhancement in Spatial Domain</vt:lpstr>
      <vt:lpstr>Image Enhancement in Spatial Domain</vt:lpstr>
      <vt:lpstr>Image Enhancement in Spatial Domain</vt:lpstr>
      <vt:lpstr>Image Enhancement in Spatial Domain</vt:lpstr>
      <vt:lpstr>Image Enhancement in Spatial Domain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Mrinmoy Ghorai</dc:creator>
  <cp:lastModifiedBy>piyushjoshi3839data@gmail.com</cp:lastModifiedBy>
  <cp:revision>175</cp:revision>
  <dcterms:created xsi:type="dcterms:W3CDTF">2020-07-25T14:39:14Z</dcterms:created>
  <dcterms:modified xsi:type="dcterms:W3CDTF">2022-09-21T05:46:57Z</dcterms:modified>
</cp:coreProperties>
</file>